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83" r:id="rId3"/>
    <p:sldId id="272" r:id="rId4"/>
    <p:sldId id="297" r:id="rId5"/>
    <p:sldId id="277" r:id="rId6"/>
    <p:sldId id="289" r:id="rId7"/>
    <p:sldId id="299" r:id="rId8"/>
    <p:sldId id="300" r:id="rId9"/>
    <p:sldId id="301" r:id="rId10"/>
    <p:sldId id="303" r:id="rId11"/>
    <p:sldId id="302" r:id="rId12"/>
    <p:sldId id="305" r:id="rId13"/>
    <p:sldId id="304" r:id="rId14"/>
    <p:sldId id="307" r:id="rId15"/>
    <p:sldId id="306" r:id="rId16"/>
    <p:sldId id="279" r:id="rId17"/>
    <p:sldId id="308" r:id="rId18"/>
    <p:sldId id="276" r:id="rId19"/>
    <p:sldId id="285" r:id="rId20"/>
  </p:sldIdLst>
  <p:sldSz cx="12192000" cy="6858000"/>
  <p:notesSz cx="6858000" cy="9144000"/>
  <p:embeddedFontLst>
    <p:embeddedFont>
      <p:font typeface="HY궁서" panose="020B0600000101010101" charset="-127"/>
      <p:regular r:id="rId21"/>
    </p:embeddedFont>
    <p:embeddedFont>
      <p:font typeface="HY견고딕" panose="02030600000101010101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휴먼엑스포" panose="02030504000101010101" pitchFamily="18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rk hyongsok" initials="ph" lastIdx="1" clrIdx="0">
    <p:extLst>
      <p:ext uri="{19B8F6BF-5375-455C-9EA6-DF929625EA0E}">
        <p15:presenceInfo xmlns:p15="http://schemas.microsoft.com/office/powerpoint/2012/main" userId="eeaa5e0b4074441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333399"/>
    <a:srgbClr val="33105D"/>
    <a:srgbClr val="666699"/>
    <a:srgbClr val="004ADE"/>
    <a:srgbClr val="FF3300"/>
    <a:srgbClr val="DDC4FD"/>
    <a:srgbClr val="FE225A"/>
    <a:srgbClr val="646987"/>
    <a:srgbClr val="9BC6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0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906" y="6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1T13:39:27.398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jpg>
</file>

<file path=ppt/media/image2.jpg>
</file>

<file path=ppt/media/image3.jpg>
</file>

<file path=ppt/media/image4.jpeg>
</file>

<file path=ppt/media/image5.jpg>
</file>

<file path=ppt/media/image6.jpe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8283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989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2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971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541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781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110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557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544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2030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8295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7FF99-430A-4999-8AB5-1918E0DBAE86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7DBB-DE80-4C32-8375-739058952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617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qEXMISGFu8" TargetMode="External"/><Relationship Id="rId2" Type="http://schemas.openxmlformats.org/officeDocument/2006/relationships/hyperlink" Target="https://youtu.be/XhwzBcbh-mM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장난감이(가) 표시된 사진&#10;&#10;자동 생성된 설명">
            <a:extLst>
              <a:ext uri="{FF2B5EF4-FFF2-40B4-BE49-F238E27FC236}">
                <a16:creationId xmlns:a16="http://schemas.microsoft.com/office/drawing/2014/main" id="{860A0724-BFB8-4E65-9C99-FF502A5F7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278" y="0"/>
            <a:ext cx="12558556" cy="7064188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6668105" y="5301756"/>
            <a:ext cx="3218292" cy="14178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2011706140 </a:t>
            </a:r>
            <a:r>
              <a:rPr lang="ko-KR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박 형 석</a:t>
            </a:r>
            <a:endParaRPr lang="en-US" altLang="ko-KR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2014127035 </a:t>
            </a:r>
            <a:r>
              <a:rPr lang="ko-KR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안 석 찬</a:t>
            </a:r>
            <a:endParaRPr lang="en-US" altLang="ko-KR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2016603009 </a:t>
            </a:r>
            <a:r>
              <a:rPr lang="ko-KR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문 하 영</a:t>
            </a:r>
          </a:p>
        </p:txBody>
      </p:sp>
      <p:sp>
        <p:nvSpPr>
          <p:cNvPr id="10" name="正方形/長方形 4">
            <a:extLst>
              <a:ext uri="{FF2B5EF4-FFF2-40B4-BE49-F238E27FC236}">
                <a16:creationId xmlns:a16="http://schemas.microsoft.com/office/drawing/2014/main" id="{BB095091-182E-4B22-8748-2961A24317D6}"/>
              </a:ext>
            </a:extLst>
          </p:cNvPr>
          <p:cNvSpPr/>
          <p:nvPr/>
        </p:nvSpPr>
        <p:spPr>
          <a:xfrm>
            <a:off x="972699" y="901375"/>
            <a:ext cx="3767426" cy="4894731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8900000" scaled="1"/>
            <a:tileRect/>
          </a:gradFill>
          <a:ln w="1524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7">
            <a:extLst>
              <a:ext uri="{FF2B5EF4-FFF2-40B4-BE49-F238E27FC236}">
                <a16:creationId xmlns:a16="http://schemas.microsoft.com/office/drawing/2014/main" id="{3490F143-AD14-4D94-B353-E22ED8FCE14F}"/>
              </a:ext>
            </a:extLst>
          </p:cNvPr>
          <p:cNvSpPr txBox="1"/>
          <p:nvPr/>
        </p:nvSpPr>
        <p:spPr>
          <a:xfrm>
            <a:off x="1103916" y="1114146"/>
            <a:ext cx="2978701" cy="15696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엑스포" panose="02030504000101010101" pitchFamily="18" charset="-127"/>
                <a:ea typeface="휴먼엑스포" panose="02030504000101010101" pitchFamily="18" charset="-127"/>
                <a:cs typeface="Arial Unicode MS" panose="020B0604020202020204" pitchFamily="50" charset="-127"/>
              </a:rPr>
              <a:t>Climbing</a:t>
            </a:r>
          </a:p>
          <a:p>
            <a:r>
              <a:rPr kumimoji="1" lang="en-US" altLang="ja-JP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엑스포" panose="02030504000101010101" pitchFamily="18" charset="-127"/>
                <a:ea typeface="휴먼엑스포" panose="02030504000101010101" pitchFamily="18" charset="-127"/>
                <a:cs typeface="Arial Unicode MS" panose="020B0604020202020204" pitchFamily="50" charset="-127"/>
              </a:rPr>
              <a:t>Fall-Flat</a:t>
            </a:r>
            <a:endParaRPr kumimoji="1" lang="ja-JP" alt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엑스포" panose="02030504000101010101" pitchFamily="18" charset="-127"/>
              <a:ea typeface="휴먼엑스포" panose="02030504000101010101" pitchFamily="18" charset="-127"/>
              <a:cs typeface="Arial Unicode MS" panose="020B06040202020202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D03FC2-6FFE-4A0E-86A9-7FB29BC2A170}"/>
              </a:ext>
            </a:extLst>
          </p:cNvPr>
          <p:cNvSpPr txBox="1"/>
          <p:nvPr/>
        </p:nvSpPr>
        <p:spPr>
          <a:xfrm>
            <a:off x="1211088" y="497859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갓상현실</a:t>
            </a:r>
            <a:endParaRPr lang="ko-KR" altLang="en-US" sz="36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54782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4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06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C0A3F-2E45-40B9-B3E3-C00DFF5BC16A}"/>
              </a:ext>
            </a:extLst>
          </p:cNvPr>
          <p:cNvSpPr txBox="1"/>
          <p:nvPr/>
        </p:nvSpPr>
        <p:spPr>
          <a:xfrm>
            <a:off x="5204574" y="478068"/>
            <a:ext cx="1782860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2.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기능구현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C1F48-A339-4F5F-ACD2-524DF2D30360}"/>
              </a:ext>
            </a:extLst>
          </p:cNvPr>
          <p:cNvSpPr txBox="1"/>
          <p:nvPr/>
        </p:nvSpPr>
        <p:spPr>
          <a:xfrm>
            <a:off x="5750663" y="1153088"/>
            <a:ext cx="5640996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/>
              <a:t>이동 스킬</a:t>
            </a:r>
            <a:r>
              <a:rPr lang="ko-KR" altLang="en-US" sz="2800" dirty="0"/>
              <a:t> 구현</a:t>
            </a:r>
            <a:endParaRPr lang="en-US" altLang="ko-KR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CCF305-6F8B-40E9-A8AE-A7CFB070DC71}"/>
              </a:ext>
            </a:extLst>
          </p:cNvPr>
          <p:cNvSpPr txBox="1"/>
          <p:nvPr/>
        </p:nvSpPr>
        <p:spPr>
          <a:xfrm>
            <a:off x="6096000" y="2019315"/>
            <a:ext cx="4950323" cy="4360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b="1" dirty="0" err="1"/>
              <a:t>Thumbstick</a:t>
            </a:r>
            <a:r>
              <a:rPr lang="en-US" altLang="ko-KR" sz="2400" b="1" dirty="0"/>
              <a:t> (</a:t>
            </a:r>
            <a:r>
              <a:rPr lang="ko-KR" altLang="en-US" sz="2400" b="1" dirty="0" err="1"/>
              <a:t>썸스틱</a:t>
            </a:r>
            <a:r>
              <a:rPr lang="en-US" altLang="ko-KR" sz="2400" b="1" dirty="0"/>
              <a:t>)</a:t>
            </a:r>
            <a:r>
              <a:rPr lang="ko-KR" altLang="en-US" sz="2400" dirty="0"/>
              <a:t>을 이용하는 </a:t>
            </a:r>
            <a:r>
              <a:rPr lang="ko-KR" altLang="en-US" sz="2400" b="1" dirty="0"/>
              <a:t>기본 이동 기능 </a:t>
            </a:r>
            <a:r>
              <a:rPr lang="ko-KR" altLang="en-US" sz="2400" dirty="0"/>
              <a:t>추가</a:t>
            </a:r>
            <a:endParaRPr lang="en-US" altLang="ko-KR" sz="2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/>
              <a:t>Climbable </a:t>
            </a:r>
            <a:r>
              <a:rPr lang="en-US" altLang="ko-KR" sz="2400" b="1" dirty="0"/>
              <a:t>Object </a:t>
            </a:r>
            <a:r>
              <a:rPr lang="ko-KR" altLang="en-US" sz="2400" b="1" dirty="0"/>
              <a:t>만으로 </a:t>
            </a:r>
            <a:r>
              <a:rPr lang="ko-KR" altLang="en-US" sz="2400" dirty="0"/>
              <a:t>넓은 </a:t>
            </a:r>
            <a:r>
              <a:rPr lang="ko-KR" altLang="en-US" sz="2400" dirty="0" err="1"/>
              <a:t>맵을</a:t>
            </a:r>
            <a:r>
              <a:rPr lang="ko-KR" altLang="en-US" sz="2400" dirty="0"/>
              <a:t> 이동하기에는 </a:t>
            </a:r>
            <a:r>
              <a:rPr lang="ko-KR" altLang="en-US" sz="2400" b="1" dirty="0"/>
              <a:t>한계 존재</a:t>
            </a:r>
            <a:endParaRPr lang="en-US" altLang="ko-KR" sz="2400" b="1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b="1" dirty="0"/>
          </a:p>
          <a:p>
            <a:pPr algn="ctr">
              <a:lnSpc>
                <a:spcPct val="150000"/>
              </a:lnSpc>
            </a:pPr>
            <a:r>
              <a:rPr lang="en-US" altLang="ko-KR" sz="2000" b="1" dirty="0"/>
              <a:t>* </a:t>
            </a:r>
            <a:r>
              <a:rPr lang="ko-KR" altLang="en-US" sz="2000" b="1" dirty="0"/>
              <a:t>사람에 따라 멀미 유발 가능</a:t>
            </a:r>
            <a:endParaRPr lang="en-US" altLang="ko-KR" sz="2400" b="1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/>
          </a:p>
        </p:txBody>
      </p:sp>
      <p:pic>
        <p:nvPicPr>
          <p:cNvPr id="10" name="그림 9" descr="검은색, 컴퓨터, 다른, 모니터이(가) 표시된 사진&#10;&#10;자동 생성된 설명">
            <a:extLst>
              <a:ext uri="{FF2B5EF4-FFF2-40B4-BE49-F238E27FC236}">
                <a16:creationId xmlns:a16="http://schemas.microsoft.com/office/drawing/2014/main" id="{1DE097EB-8871-4EE6-B2DE-983D9F403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50" y="1153088"/>
            <a:ext cx="5124046" cy="501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80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4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06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C0A3F-2E45-40B9-B3E3-C00DFF5BC16A}"/>
              </a:ext>
            </a:extLst>
          </p:cNvPr>
          <p:cNvSpPr txBox="1"/>
          <p:nvPr/>
        </p:nvSpPr>
        <p:spPr>
          <a:xfrm>
            <a:off x="5204574" y="478068"/>
            <a:ext cx="1782860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2.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기능구현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C1F48-A339-4F5F-ACD2-524DF2D30360}"/>
              </a:ext>
            </a:extLst>
          </p:cNvPr>
          <p:cNvSpPr txBox="1"/>
          <p:nvPr/>
        </p:nvSpPr>
        <p:spPr>
          <a:xfrm>
            <a:off x="3275502" y="1267501"/>
            <a:ext cx="5640996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/>
              <a:t>이동 스킬</a:t>
            </a:r>
            <a:r>
              <a:rPr lang="ko-KR" altLang="en-US" sz="2800" dirty="0"/>
              <a:t> 구현</a:t>
            </a:r>
            <a:endParaRPr lang="en-US" altLang="ko-KR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C68280-906A-4991-A5BF-E2655A5236A2}"/>
              </a:ext>
            </a:extLst>
          </p:cNvPr>
          <p:cNvSpPr txBox="1"/>
          <p:nvPr/>
        </p:nvSpPr>
        <p:spPr>
          <a:xfrm>
            <a:off x="6096334" y="2194941"/>
            <a:ext cx="5640327" cy="3344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헤드셋의 </a:t>
            </a:r>
            <a:r>
              <a:rPr lang="en-US" altLang="ko-KR" sz="2400" b="1" dirty="0"/>
              <a:t>Forward Vector</a:t>
            </a:r>
            <a:r>
              <a:rPr lang="en-US" altLang="ko-KR" sz="2400" dirty="0"/>
              <a:t> </a:t>
            </a:r>
            <a:r>
              <a:rPr lang="ko-KR" altLang="en-US" sz="2400" dirty="0"/>
              <a:t>방향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en-US" altLang="ko-KR" sz="2400" dirty="0"/>
              <a:t>Mesh </a:t>
            </a:r>
            <a:r>
              <a:rPr lang="ko-KR" altLang="en-US" sz="2400" dirty="0"/>
              <a:t>와의 </a:t>
            </a:r>
            <a:r>
              <a:rPr lang="en-US" altLang="ko-KR" sz="2400" b="1" dirty="0"/>
              <a:t>Intersection </a:t>
            </a:r>
            <a:r>
              <a:rPr lang="ko-KR" altLang="en-US" sz="2400" b="1" dirty="0"/>
              <a:t>계산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가장 가까운 교점</a:t>
            </a:r>
            <a:r>
              <a:rPr lang="ko-KR" altLang="en-US" sz="2400" dirty="0"/>
              <a:t>으로 </a:t>
            </a:r>
            <a:r>
              <a:rPr lang="en-US" altLang="ko-KR" sz="2400" dirty="0"/>
              <a:t>Character</a:t>
            </a:r>
            <a:r>
              <a:rPr lang="ko-KR" altLang="en-US" sz="2400" dirty="0"/>
              <a:t>를 </a:t>
            </a:r>
            <a:r>
              <a:rPr lang="ko-KR" altLang="en-US" sz="2400" b="1" dirty="0"/>
              <a:t>이동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로프를 발사</a:t>
            </a:r>
            <a:r>
              <a:rPr lang="ko-KR" altLang="en-US" sz="2400" dirty="0"/>
              <a:t>하여 </a:t>
            </a:r>
            <a:r>
              <a:rPr lang="ko-KR" altLang="en-US" sz="2400" b="1" dirty="0"/>
              <a:t>이동</a:t>
            </a:r>
            <a:r>
              <a:rPr lang="ko-KR" altLang="en-US" sz="2400" dirty="0"/>
              <a:t>하는 기능</a:t>
            </a:r>
            <a:endParaRPr lang="en-US" altLang="ko-KR" sz="2400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FEB20DD4-9B4C-480C-9038-DE25667867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57" y="2369220"/>
            <a:ext cx="4641090" cy="299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01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4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06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C0A3F-2E45-40B9-B3E3-C00DFF5BC16A}"/>
              </a:ext>
            </a:extLst>
          </p:cNvPr>
          <p:cNvSpPr txBox="1"/>
          <p:nvPr/>
        </p:nvSpPr>
        <p:spPr>
          <a:xfrm>
            <a:off x="5204574" y="478068"/>
            <a:ext cx="1782860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2.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기능구현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C1F48-A339-4F5F-ACD2-524DF2D30360}"/>
              </a:ext>
            </a:extLst>
          </p:cNvPr>
          <p:cNvSpPr txBox="1"/>
          <p:nvPr/>
        </p:nvSpPr>
        <p:spPr>
          <a:xfrm>
            <a:off x="3275502" y="1267501"/>
            <a:ext cx="5640996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/>
              <a:t>이동 스킬</a:t>
            </a:r>
            <a:r>
              <a:rPr lang="ko-KR" altLang="en-US" sz="2800" dirty="0"/>
              <a:t> 구현</a:t>
            </a:r>
            <a:endParaRPr lang="en-US" altLang="ko-KR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C68280-906A-4991-A5BF-E2655A5236A2}"/>
              </a:ext>
            </a:extLst>
          </p:cNvPr>
          <p:cNvSpPr txBox="1"/>
          <p:nvPr/>
        </p:nvSpPr>
        <p:spPr>
          <a:xfrm>
            <a:off x="6096000" y="2657270"/>
            <a:ext cx="4314001" cy="3344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모든 상황</a:t>
            </a:r>
            <a:r>
              <a:rPr lang="ko-KR" altLang="en-US" sz="2400" dirty="0"/>
              <a:t>에서</a:t>
            </a:r>
            <a:r>
              <a:rPr lang="ko-KR" altLang="en-US" sz="2400" b="1" dirty="0"/>
              <a:t> 스킬 이동 방지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endParaRPr lang="en-US" altLang="ko-KR" sz="2400" b="1" dirty="0"/>
          </a:p>
          <a:p>
            <a:pPr>
              <a:lnSpc>
                <a:spcPct val="150000"/>
              </a:lnSpc>
            </a:pPr>
            <a:r>
              <a:rPr lang="ko-KR" altLang="en-US" sz="2400" b="1" dirty="0"/>
              <a:t>특정 </a:t>
            </a:r>
            <a:r>
              <a:rPr lang="en-US" altLang="ko-KR" sz="2400" b="1" dirty="0"/>
              <a:t>Object</a:t>
            </a:r>
            <a:r>
              <a:rPr lang="ko-KR" altLang="en-US" sz="2400" dirty="0"/>
              <a:t>를 </a:t>
            </a:r>
            <a:r>
              <a:rPr lang="ko-KR" altLang="en-US" sz="2400" b="1" dirty="0"/>
              <a:t>들고 있을 때만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r>
              <a:rPr lang="ko-KR" altLang="en-US" sz="2400" dirty="0"/>
              <a:t>사용 가능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endParaRPr lang="en-US" altLang="ko-KR" sz="2400" dirty="0"/>
          </a:p>
          <a:p>
            <a:pPr>
              <a:lnSpc>
                <a:spcPct val="150000"/>
              </a:lnSpc>
            </a:pPr>
            <a:endParaRPr lang="en-US" altLang="ko-KR" sz="2400" dirty="0"/>
          </a:p>
        </p:txBody>
      </p:sp>
      <p:pic>
        <p:nvPicPr>
          <p:cNvPr id="3" name="그림 2" descr="사진, 건물, 앉아있는, 남자이(가) 표시된 사진&#10;&#10;자동 생성된 설명">
            <a:extLst>
              <a:ext uri="{FF2B5EF4-FFF2-40B4-BE49-F238E27FC236}">
                <a16:creationId xmlns:a16="http://schemas.microsoft.com/office/drawing/2014/main" id="{526D66E5-B63A-4DDE-86C8-2BDD37AA0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79" y="2657270"/>
            <a:ext cx="4213846" cy="242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64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4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06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C0A3F-2E45-40B9-B3E3-C00DFF5BC16A}"/>
              </a:ext>
            </a:extLst>
          </p:cNvPr>
          <p:cNvSpPr txBox="1"/>
          <p:nvPr/>
        </p:nvSpPr>
        <p:spPr>
          <a:xfrm>
            <a:off x="5204574" y="478068"/>
            <a:ext cx="1782860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2.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기능구현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C1F48-A339-4F5F-ACD2-524DF2D30360}"/>
              </a:ext>
            </a:extLst>
          </p:cNvPr>
          <p:cNvSpPr txBox="1"/>
          <p:nvPr/>
        </p:nvSpPr>
        <p:spPr>
          <a:xfrm>
            <a:off x="3275502" y="1267501"/>
            <a:ext cx="5640996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/>
              <a:t>맵 </a:t>
            </a:r>
            <a:r>
              <a:rPr lang="en-US" altLang="ko-KR" sz="2800" dirty="0"/>
              <a:t>Asset</a:t>
            </a:r>
            <a:r>
              <a:rPr lang="ko-KR" altLang="en-US" sz="2800" dirty="0"/>
              <a:t>에 </a:t>
            </a:r>
            <a:r>
              <a:rPr lang="ko-KR" altLang="en-US" sz="2800" b="1" dirty="0"/>
              <a:t>기능 병합</a:t>
            </a:r>
            <a:endParaRPr lang="en-US" altLang="ko-KR" sz="28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C68280-906A-4991-A5BF-E2655A5236A2}"/>
              </a:ext>
            </a:extLst>
          </p:cNvPr>
          <p:cNvSpPr txBox="1"/>
          <p:nvPr/>
        </p:nvSpPr>
        <p:spPr>
          <a:xfrm>
            <a:off x="7367836" y="2614802"/>
            <a:ext cx="3097323" cy="2790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맵 </a:t>
            </a:r>
            <a:r>
              <a:rPr lang="en-US" altLang="ko-KR" sz="2400" dirty="0"/>
              <a:t>Asset </a:t>
            </a:r>
            <a:r>
              <a:rPr lang="ko-KR" altLang="en-US" sz="2400" b="1" dirty="0"/>
              <a:t>스케일 조정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en-US" altLang="ko-KR" sz="2400" b="1" dirty="0"/>
              <a:t>Level</a:t>
            </a:r>
            <a:r>
              <a:rPr lang="ko-KR" altLang="en-US" sz="2400" b="1" dirty="0"/>
              <a:t> 디자인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ko-KR" altLang="en-US" sz="2400" dirty="0"/>
              <a:t>모든 </a:t>
            </a:r>
            <a:r>
              <a:rPr lang="ko-KR" altLang="en-US" sz="2400" b="1" dirty="0"/>
              <a:t>기능 병합</a:t>
            </a:r>
            <a:endParaRPr lang="en-US" altLang="ko-KR" sz="2400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E86EAAE-37CF-483C-9A77-7B31D1FD8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22" y="2521045"/>
            <a:ext cx="6282026" cy="297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473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4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06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C0A3F-2E45-40B9-B3E3-C00DFF5BC16A}"/>
              </a:ext>
            </a:extLst>
          </p:cNvPr>
          <p:cNvSpPr txBox="1"/>
          <p:nvPr/>
        </p:nvSpPr>
        <p:spPr>
          <a:xfrm>
            <a:off x="5204574" y="478068"/>
            <a:ext cx="1782860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3.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시행착오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C1F48-A339-4F5F-ACD2-524DF2D30360}"/>
              </a:ext>
            </a:extLst>
          </p:cNvPr>
          <p:cNvSpPr txBox="1"/>
          <p:nvPr/>
        </p:nvSpPr>
        <p:spPr>
          <a:xfrm>
            <a:off x="2019386" y="1228307"/>
            <a:ext cx="8153228" cy="4470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/>
              <a:t>Asset</a:t>
            </a:r>
            <a:r>
              <a:rPr lang="ko-KR" altLang="en-US" sz="2800" b="1" dirty="0"/>
              <a:t>으로 제공되는 </a:t>
            </a:r>
            <a:r>
              <a:rPr lang="ko-KR" altLang="en-US" sz="2800" b="1" dirty="0" err="1"/>
              <a:t>맵의</a:t>
            </a:r>
            <a:r>
              <a:rPr lang="ko-KR" altLang="en-US" sz="2800" b="1" dirty="0"/>
              <a:t> 크기 조절</a:t>
            </a:r>
            <a:endParaRPr lang="en-US" altLang="ko-KR" sz="2800" b="1" dirty="0"/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r>
              <a:rPr lang="ko-KR" altLang="en-US" dirty="0" err="1"/>
              <a:t>기본제공되는</a:t>
            </a:r>
            <a:r>
              <a:rPr lang="ko-KR" altLang="en-US" dirty="0"/>
              <a:t> </a:t>
            </a:r>
            <a:r>
              <a:rPr lang="en-US" altLang="ko-KR" dirty="0"/>
              <a:t>Asset</a:t>
            </a:r>
            <a:r>
              <a:rPr lang="ko-KR" altLang="en-US" dirty="0"/>
              <a:t>은 </a:t>
            </a:r>
            <a:r>
              <a:rPr lang="ko-KR" altLang="en-US" b="1" dirty="0"/>
              <a:t>지나치게 큼</a:t>
            </a:r>
            <a:endParaRPr lang="en-US" altLang="ko-KR" b="1" dirty="0"/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r>
              <a:rPr lang="ko-KR" altLang="en-US" dirty="0"/>
              <a:t>모든 </a:t>
            </a:r>
            <a:r>
              <a:rPr lang="en-US" altLang="ko-KR" dirty="0"/>
              <a:t>Mesh</a:t>
            </a:r>
            <a:r>
              <a:rPr lang="ko-KR" altLang="en-US" dirty="0"/>
              <a:t>들을 </a:t>
            </a:r>
            <a:r>
              <a:rPr lang="ko-KR" altLang="en-US" b="1" dirty="0"/>
              <a:t>일일이 </a:t>
            </a:r>
            <a:r>
              <a:rPr lang="en-US" altLang="ko-KR" b="1" dirty="0"/>
              <a:t>Scaling </a:t>
            </a:r>
            <a:r>
              <a:rPr lang="ko-KR" altLang="en-US" b="1" dirty="0"/>
              <a:t>불가</a:t>
            </a:r>
            <a:endParaRPr lang="en-US" altLang="ko-KR" b="1" dirty="0"/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r>
              <a:rPr lang="en-US" altLang="ko-KR" b="1" dirty="0"/>
              <a:t>Mesh merge culling volume </a:t>
            </a:r>
            <a:r>
              <a:rPr lang="ko-KR" altLang="en-US" b="1" dirty="0"/>
              <a:t>사용 </a:t>
            </a:r>
            <a:r>
              <a:rPr lang="ko-KR" altLang="en-US" dirty="0"/>
              <a:t>해결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endParaRPr lang="en-US" altLang="ko-KR" sz="2800" b="1" dirty="0"/>
          </a:p>
          <a:p>
            <a:pPr algn="ctr">
              <a:lnSpc>
                <a:spcPct val="150000"/>
              </a:lnSpc>
            </a:pPr>
            <a:r>
              <a:rPr lang="en-US" altLang="ko-KR" sz="2800" b="1" dirty="0" err="1"/>
              <a:t>VRPawn</a:t>
            </a:r>
            <a:r>
              <a:rPr lang="ko-KR" altLang="en-US" sz="2800" b="1" dirty="0"/>
              <a:t> 의 </a:t>
            </a:r>
            <a:r>
              <a:rPr lang="en-US" altLang="ko-KR" sz="2800" b="1" dirty="0"/>
              <a:t>Blueprint</a:t>
            </a:r>
            <a:r>
              <a:rPr lang="ko-KR" altLang="en-US" sz="2800" b="1" dirty="0"/>
              <a:t>에 기능 병합 난관</a:t>
            </a:r>
            <a:endParaRPr lang="en-US" altLang="ko-KR" sz="2800" b="1" dirty="0"/>
          </a:p>
          <a:p>
            <a:pPr marL="457200" indent="-457200" algn="ctr">
              <a:lnSpc>
                <a:spcPct val="150000"/>
              </a:lnSpc>
              <a:buFontTx/>
              <a:buChar char="-"/>
            </a:pPr>
            <a:r>
              <a:rPr lang="ko-KR" altLang="en-US" b="1" dirty="0"/>
              <a:t>대부분의 기능</a:t>
            </a:r>
            <a:r>
              <a:rPr lang="ko-KR" altLang="en-US" dirty="0"/>
              <a:t>이</a:t>
            </a:r>
            <a:r>
              <a:rPr lang="ko-KR" altLang="en-US" b="1" dirty="0"/>
              <a:t> </a:t>
            </a:r>
            <a:r>
              <a:rPr lang="en-US" altLang="ko-KR" b="1" dirty="0" err="1"/>
              <a:t>VRPawn</a:t>
            </a:r>
            <a:r>
              <a:rPr lang="en-US" altLang="ko-KR" b="1" dirty="0"/>
              <a:t> </a:t>
            </a:r>
            <a:r>
              <a:rPr lang="en-US" altLang="ko-KR" dirty="0"/>
              <a:t>BP</a:t>
            </a:r>
            <a:r>
              <a:rPr lang="ko-KR" altLang="en-US" dirty="0"/>
              <a:t>에 내장</a:t>
            </a:r>
            <a:endParaRPr lang="en-US" altLang="ko-KR" sz="2800" dirty="0"/>
          </a:p>
          <a:p>
            <a:pPr marL="457200" indent="-457200" algn="ctr">
              <a:lnSpc>
                <a:spcPct val="150000"/>
              </a:lnSpc>
              <a:buFontTx/>
              <a:buChar char="-"/>
            </a:pPr>
            <a:r>
              <a:rPr lang="en-US" altLang="ko-KR" b="1" dirty="0"/>
              <a:t>Version </a:t>
            </a:r>
            <a:r>
              <a:rPr lang="ko-KR" altLang="en-US" b="1" dirty="0"/>
              <a:t>별</a:t>
            </a:r>
            <a:r>
              <a:rPr lang="ko-KR" altLang="en-US" dirty="0"/>
              <a:t>로 되는</a:t>
            </a:r>
            <a:r>
              <a:rPr lang="ko-KR" altLang="en-US" b="1" dirty="0"/>
              <a:t> 기능이 있고 안되는 기능 존재</a:t>
            </a:r>
            <a:endParaRPr lang="en-US" altLang="ko-KR" b="1" dirty="0"/>
          </a:p>
          <a:p>
            <a:pPr marL="457200" indent="-457200" algn="ctr">
              <a:lnSpc>
                <a:spcPct val="150000"/>
              </a:lnSpc>
              <a:buFontTx/>
              <a:buChar char="-"/>
            </a:pPr>
            <a:r>
              <a:rPr lang="ko-KR" altLang="en-US" b="1" dirty="0"/>
              <a:t>버전관리 시스템 필요성 </a:t>
            </a:r>
            <a:r>
              <a:rPr lang="ko-KR" altLang="en-US" dirty="0"/>
              <a:t>확인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4845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4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06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C0A3F-2E45-40B9-B3E3-C00DFF5BC16A}"/>
              </a:ext>
            </a:extLst>
          </p:cNvPr>
          <p:cNvSpPr txBox="1"/>
          <p:nvPr/>
        </p:nvSpPr>
        <p:spPr>
          <a:xfrm>
            <a:off x="5204574" y="478068"/>
            <a:ext cx="1782860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3.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시행착오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C1F48-A339-4F5F-ACD2-524DF2D30360}"/>
              </a:ext>
            </a:extLst>
          </p:cNvPr>
          <p:cNvSpPr txBox="1"/>
          <p:nvPr/>
        </p:nvSpPr>
        <p:spPr>
          <a:xfrm>
            <a:off x="2514772" y="1193612"/>
            <a:ext cx="7162455" cy="4470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/>
              <a:t>센서의 인식범위 한계</a:t>
            </a:r>
            <a:endParaRPr lang="en-US" altLang="ko-KR" sz="2800" b="1" dirty="0"/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r>
              <a:rPr lang="ko-KR" altLang="en-US" b="1" dirty="0"/>
              <a:t>아이템</a:t>
            </a:r>
            <a:r>
              <a:rPr lang="ko-KR" altLang="en-US" dirty="0"/>
              <a:t>이</a:t>
            </a:r>
            <a:r>
              <a:rPr lang="ko-KR" altLang="en-US" b="1" dirty="0"/>
              <a:t> 바닥에 있으면 </a:t>
            </a:r>
            <a:r>
              <a:rPr lang="ko-KR" altLang="en-US" dirty="0"/>
              <a:t>집기</a:t>
            </a:r>
            <a:r>
              <a:rPr lang="ko-KR" altLang="en-US" b="1" dirty="0"/>
              <a:t> 불가</a:t>
            </a:r>
            <a:endParaRPr lang="en-US" altLang="ko-KR" b="1" dirty="0"/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r>
              <a:rPr lang="en-US" altLang="ko-KR" b="1" dirty="0"/>
              <a:t>Non gravity</a:t>
            </a:r>
            <a:r>
              <a:rPr lang="en-US" altLang="ko-KR" dirty="0"/>
              <a:t> </a:t>
            </a:r>
            <a:r>
              <a:rPr lang="ko-KR" altLang="en-US" dirty="0"/>
              <a:t>혹은 추가적인 </a:t>
            </a:r>
            <a:r>
              <a:rPr lang="en-US" altLang="ko-KR" b="1" dirty="0"/>
              <a:t>Static</a:t>
            </a:r>
            <a:r>
              <a:rPr lang="ko-KR" altLang="en-US" b="1" dirty="0"/>
              <a:t> </a:t>
            </a:r>
            <a:r>
              <a:rPr lang="en-US" altLang="ko-KR" b="1" dirty="0"/>
              <a:t>Mesh</a:t>
            </a:r>
            <a:r>
              <a:rPr lang="ko-KR" altLang="en-US" b="1" dirty="0"/>
              <a:t>필요</a:t>
            </a:r>
            <a:endParaRPr lang="en-US" altLang="ko-KR" b="1" dirty="0"/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r>
              <a:rPr lang="ko-KR" altLang="en-US" b="1" dirty="0"/>
              <a:t>센서 인식 범위</a:t>
            </a:r>
            <a:r>
              <a:rPr lang="ko-KR" altLang="en-US" dirty="0"/>
              <a:t>에 대해 </a:t>
            </a:r>
            <a:r>
              <a:rPr lang="ko-KR" altLang="en-US" b="1" dirty="0"/>
              <a:t>선제적</a:t>
            </a:r>
            <a:r>
              <a:rPr lang="ko-KR" altLang="en-US" dirty="0"/>
              <a:t>인 </a:t>
            </a:r>
            <a:r>
              <a:rPr lang="ko-KR" altLang="en-US" b="1" dirty="0"/>
              <a:t>확인</a:t>
            </a:r>
            <a:r>
              <a:rPr lang="ko-KR" altLang="en-US" dirty="0"/>
              <a:t> 필요</a:t>
            </a:r>
            <a:endParaRPr lang="en-US" altLang="ko-KR" b="1" dirty="0"/>
          </a:p>
          <a:p>
            <a:pPr algn="ctr">
              <a:lnSpc>
                <a:spcPct val="150000"/>
              </a:lnSpc>
            </a:pPr>
            <a:endParaRPr lang="en-US" altLang="ko-KR" sz="2800" b="1" dirty="0"/>
          </a:p>
          <a:p>
            <a:pPr algn="ctr">
              <a:lnSpc>
                <a:spcPct val="150000"/>
              </a:lnSpc>
            </a:pPr>
            <a:r>
              <a:rPr lang="en-US" altLang="ko-KR" sz="2800" b="1" dirty="0"/>
              <a:t>VR </a:t>
            </a:r>
            <a:r>
              <a:rPr lang="ko-KR" altLang="en-US" sz="2800" b="1" dirty="0"/>
              <a:t>멀미의 개인차 확인</a:t>
            </a:r>
            <a:endParaRPr lang="en-US" altLang="ko-KR" sz="2800" b="1" dirty="0"/>
          </a:p>
          <a:p>
            <a:pPr marL="457200" indent="-457200" algn="ctr">
              <a:lnSpc>
                <a:spcPct val="150000"/>
              </a:lnSpc>
              <a:buFontTx/>
              <a:buChar char="-"/>
            </a:pPr>
            <a:r>
              <a:rPr lang="ko-KR" altLang="en-US" b="1" dirty="0" err="1"/>
              <a:t>썸스틱</a:t>
            </a:r>
            <a:r>
              <a:rPr lang="ko-KR" altLang="en-US" dirty="0" err="1"/>
              <a:t>을</a:t>
            </a:r>
            <a:r>
              <a:rPr lang="ko-KR" altLang="en-US" dirty="0"/>
              <a:t> 이용한</a:t>
            </a:r>
            <a:r>
              <a:rPr lang="ko-KR" altLang="en-US" b="1" dirty="0"/>
              <a:t> 이동</a:t>
            </a:r>
            <a:r>
              <a:rPr lang="en-US" altLang="ko-KR" b="1" dirty="0"/>
              <a:t>/</a:t>
            </a:r>
            <a:r>
              <a:rPr lang="ko-KR" altLang="en-US" b="1" dirty="0"/>
              <a:t>시점변환</a:t>
            </a:r>
            <a:r>
              <a:rPr lang="ko-KR" altLang="en-US" dirty="0"/>
              <a:t> 구현</a:t>
            </a:r>
            <a:endParaRPr lang="en-US" altLang="ko-KR" dirty="0"/>
          </a:p>
          <a:p>
            <a:pPr marL="457200" indent="-457200" algn="ctr">
              <a:lnSpc>
                <a:spcPct val="150000"/>
              </a:lnSpc>
              <a:buFontTx/>
              <a:buChar char="-"/>
            </a:pPr>
            <a:r>
              <a:rPr lang="ko-KR" altLang="en-US" dirty="0"/>
              <a:t>사람에 따라 </a:t>
            </a:r>
            <a:r>
              <a:rPr lang="ko-KR" altLang="en-US" b="1" dirty="0"/>
              <a:t>멀미 정도의 차이 존재</a:t>
            </a:r>
            <a:endParaRPr lang="en-US" altLang="ko-KR" b="1" dirty="0"/>
          </a:p>
          <a:p>
            <a:pPr marL="457200" indent="-457200" algn="ctr">
              <a:lnSpc>
                <a:spcPct val="150000"/>
              </a:lnSpc>
              <a:buFontTx/>
              <a:buChar char="-"/>
            </a:pPr>
            <a:r>
              <a:rPr lang="ko-KR" altLang="en-US" b="1" dirty="0"/>
              <a:t>이동방법</a:t>
            </a:r>
            <a:r>
              <a:rPr lang="ko-KR" altLang="en-US" dirty="0"/>
              <a:t>에 대해 고민 필요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2846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3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13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78CF42-57C9-4214-A226-C3983C24CE68}"/>
              </a:ext>
            </a:extLst>
          </p:cNvPr>
          <p:cNvSpPr txBox="1"/>
          <p:nvPr/>
        </p:nvSpPr>
        <p:spPr>
          <a:xfrm>
            <a:off x="5150073" y="478068"/>
            <a:ext cx="1891865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4.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맵 디자인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339D42-6C83-461B-93C3-43CD243E8FBB}"/>
              </a:ext>
            </a:extLst>
          </p:cNvPr>
          <p:cNvSpPr txBox="1"/>
          <p:nvPr/>
        </p:nvSpPr>
        <p:spPr>
          <a:xfrm>
            <a:off x="6406236" y="3020043"/>
            <a:ext cx="7162455" cy="2393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/>
              <a:t>목표 </a:t>
            </a:r>
            <a:r>
              <a:rPr lang="en-US" altLang="ko-KR" sz="2800" b="1" dirty="0"/>
              <a:t>: </a:t>
            </a:r>
            <a:r>
              <a:rPr lang="ko-KR" altLang="en-US" sz="2800" b="1" dirty="0"/>
              <a:t>맵 상의 </a:t>
            </a:r>
            <a:endParaRPr lang="en-US" altLang="ko-KR" sz="2800" b="1" dirty="0"/>
          </a:p>
          <a:p>
            <a:pPr algn="ctr">
              <a:lnSpc>
                <a:spcPct val="150000"/>
              </a:lnSpc>
            </a:pPr>
            <a:r>
              <a:rPr lang="en-US" altLang="ko-KR" sz="2800" b="1" dirty="0"/>
              <a:t>GOAL </a:t>
            </a:r>
            <a:r>
              <a:rPr lang="ko-KR" altLang="en-US" sz="2800" b="1" dirty="0"/>
              <a:t>지점 도달</a:t>
            </a:r>
            <a:endParaRPr lang="en-US" altLang="ko-KR" sz="2800" b="1" dirty="0"/>
          </a:p>
          <a:p>
            <a:pPr algn="ctr">
              <a:lnSpc>
                <a:spcPct val="150000"/>
              </a:lnSpc>
            </a:pPr>
            <a:endParaRPr lang="en-US" altLang="ko-KR" sz="2800" b="1" dirty="0"/>
          </a:p>
          <a:p>
            <a:pPr algn="ctr">
              <a:lnSpc>
                <a:spcPct val="150000"/>
              </a:lnSpc>
            </a:pPr>
            <a:endParaRPr lang="en-US" altLang="ko-KR" dirty="0"/>
          </a:p>
        </p:txBody>
      </p:sp>
      <p:pic>
        <p:nvPicPr>
          <p:cNvPr id="3" name="그림 2" descr="테이블, 케이크, 자르기, 음식이(가) 표시된 사진&#10;&#10;자동 생성된 설명">
            <a:extLst>
              <a:ext uri="{FF2B5EF4-FFF2-40B4-BE49-F238E27FC236}">
                <a16:creationId xmlns:a16="http://schemas.microsoft.com/office/drawing/2014/main" id="{7E5E7B5C-54AB-4715-AFD0-C89550764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61" y="942234"/>
            <a:ext cx="7804013" cy="5221564"/>
          </a:xfrm>
          <a:prstGeom prst="rect">
            <a:avLst/>
          </a:prstGeom>
        </p:spPr>
      </p:pic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2396B570-606A-438C-8004-137930B2111E}"/>
              </a:ext>
            </a:extLst>
          </p:cNvPr>
          <p:cNvSpPr/>
          <p:nvPr/>
        </p:nvSpPr>
        <p:spPr>
          <a:xfrm>
            <a:off x="1280160" y="1704864"/>
            <a:ext cx="4505606" cy="3709118"/>
          </a:xfrm>
          <a:custGeom>
            <a:avLst/>
            <a:gdLst>
              <a:gd name="connsiteX0" fmla="*/ 0 w 4505606"/>
              <a:gd name="connsiteY0" fmla="*/ 3050016 h 3709118"/>
              <a:gd name="connsiteX1" fmla="*/ 1079863 w 4505606"/>
              <a:gd name="connsiteY1" fmla="*/ 1917902 h 3709118"/>
              <a:gd name="connsiteX2" fmla="*/ 1436914 w 4505606"/>
              <a:gd name="connsiteY2" fmla="*/ 2962930 h 3709118"/>
              <a:gd name="connsiteX3" fmla="*/ 2830286 w 4505606"/>
              <a:gd name="connsiteY3" fmla="*/ 2292370 h 3709118"/>
              <a:gd name="connsiteX4" fmla="*/ 2934789 w 4505606"/>
              <a:gd name="connsiteY4" fmla="*/ 3703159 h 3709118"/>
              <a:gd name="connsiteX5" fmla="*/ 3910149 w 4505606"/>
              <a:gd name="connsiteY5" fmla="*/ 2806176 h 3709118"/>
              <a:gd name="connsiteX6" fmla="*/ 4450080 w 4505606"/>
              <a:gd name="connsiteY6" fmla="*/ 2989056 h 3709118"/>
              <a:gd name="connsiteX7" fmla="*/ 4467497 w 4505606"/>
              <a:gd name="connsiteY7" fmla="*/ 2632005 h 3709118"/>
              <a:gd name="connsiteX8" fmla="*/ 4267200 w 4505606"/>
              <a:gd name="connsiteY8" fmla="*/ 2283662 h 3709118"/>
              <a:gd name="connsiteX9" fmla="*/ 3483429 w 4505606"/>
              <a:gd name="connsiteY9" fmla="*/ 1978862 h 3709118"/>
              <a:gd name="connsiteX10" fmla="*/ 3265714 w 4505606"/>
              <a:gd name="connsiteY10" fmla="*/ 1604393 h 3709118"/>
              <a:gd name="connsiteX11" fmla="*/ 3535680 w 4505606"/>
              <a:gd name="connsiteY11" fmla="*/ 1116713 h 3709118"/>
              <a:gd name="connsiteX12" fmla="*/ 4005943 w 4505606"/>
              <a:gd name="connsiteY12" fmla="*/ 1395387 h 3709118"/>
              <a:gd name="connsiteX13" fmla="*/ 3605349 w 4505606"/>
              <a:gd name="connsiteY13" fmla="*/ 1073170 h 3709118"/>
              <a:gd name="connsiteX14" fmla="*/ 3701143 w 4505606"/>
              <a:gd name="connsiteY14" fmla="*/ 820622 h 3709118"/>
              <a:gd name="connsiteX15" fmla="*/ 3770811 w 4505606"/>
              <a:gd name="connsiteY15" fmla="*/ 71685 h 3709118"/>
              <a:gd name="connsiteX16" fmla="*/ 3875314 w 4505606"/>
              <a:gd name="connsiteY16" fmla="*/ 28142 h 3709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05606" h="3709118">
                <a:moveTo>
                  <a:pt x="0" y="3050016"/>
                </a:moveTo>
                <a:cubicBezTo>
                  <a:pt x="420188" y="2491216"/>
                  <a:pt x="840377" y="1932416"/>
                  <a:pt x="1079863" y="1917902"/>
                </a:cubicBezTo>
                <a:cubicBezTo>
                  <a:pt x="1319349" y="1903388"/>
                  <a:pt x="1145177" y="2900519"/>
                  <a:pt x="1436914" y="2962930"/>
                </a:cubicBezTo>
                <a:cubicBezTo>
                  <a:pt x="1728651" y="3025341"/>
                  <a:pt x="2580640" y="2168999"/>
                  <a:pt x="2830286" y="2292370"/>
                </a:cubicBezTo>
                <a:cubicBezTo>
                  <a:pt x="3079932" y="2415741"/>
                  <a:pt x="2754812" y="3617525"/>
                  <a:pt x="2934789" y="3703159"/>
                </a:cubicBezTo>
                <a:cubicBezTo>
                  <a:pt x="3114766" y="3788793"/>
                  <a:pt x="3657601" y="2925193"/>
                  <a:pt x="3910149" y="2806176"/>
                </a:cubicBezTo>
                <a:cubicBezTo>
                  <a:pt x="4162697" y="2687159"/>
                  <a:pt x="4357189" y="3018084"/>
                  <a:pt x="4450080" y="2989056"/>
                </a:cubicBezTo>
                <a:cubicBezTo>
                  <a:pt x="4542971" y="2960028"/>
                  <a:pt x="4497977" y="2749571"/>
                  <a:pt x="4467497" y="2632005"/>
                </a:cubicBezTo>
                <a:cubicBezTo>
                  <a:pt x="4437017" y="2514439"/>
                  <a:pt x="4431211" y="2392519"/>
                  <a:pt x="4267200" y="2283662"/>
                </a:cubicBezTo>
                <a:cubicBezTo>
                  <a:pt x="4103189" y="2174805"/>
                  <a:pt x="3650343" y="2092073"/>
                  <a:pt x="3483429" y="1978862"/>
                </a:cubicBezTo>
                <a:cubicBezTo>
                  <a:pt x="3316515" y="1865651"/>
                  <a:pt x="3257006" y="1748084"/>
                  <a:pt x="3265714" y="1604393"/>
                </a:cubicBezTo>
                <a:cubicBezTo>
                  <a:pt x="3274422" y="1460702"/>
                  <a:pt x="3412309" y="1151547"/>
                  <a:pt x="3535680" y="1116713"/>
                </a:cubicBezTo>
                <a:cubicBezTo>
                  <a:pt x="3659051" y="1081879"/>
                  <a:pt x="3994332" y="1402644"/>
                  <a:pt x="4005943" y="1395387"/>
                </a:cubicBezTo>
                <a:cubicBezTo>
                  <a:pt x="4017555" y="1388130"/>
                  <a:pt x="3656149" y="1168964"/>
                  <a:pt x="3605349" y="1073170"/>
                </a:cubicBezTo>
                <a:cubicBezTo>
                  <a:pt x="3554549" y="977376"/>
                  <a:pt x="3673566" y="987536"/>
                  <a:pt x="3701143" y="820622"/>
                </a:cubicBezTo>
                <a:cubicBezTo>
                  <a:pt x="3728720" y="653708"/>
                  <a:pt x="3741783" y="203765"/>
                  <a:pt x="3770811" y="71685"/>
                </a:cubicBezTo>
                <a:cubicBezTo>
                  <a:pt x="3799839" y="-60395"/>
                  <a:pt x="3850640" y="31045"/>
                  <a:pt x="3875314" y="28142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12527630-D181-44CB-9D12-9DD6D25A5D91}"/>
              </a:ext>
            </a:extLst>
          </p:cNvPr>
          <p:cNvSpPr/>
          <p:nvPr/>
        </p:nvSpPr>
        <p:spPr>
          <a:xfrm>
            <a:off x="2119366" y="3084099"/>
            <a:ext cx="691221" cy="691221"/>
          </a:xfrm>
          <a:prstGeom prst="ellipse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30E5E3-2812-4627-B66B-7C4599A08166}"/>
              </a:ext>
            </a:extLst>
          </p:cNvPr>
          <p:cNvSpPr txBox="1"/>
          <p:nvPr/>
        </p:nvSpPr>
        <p:spPr>
          <a:xfrm>
            <a:off x="1793966" y="3319353"/>
            <a:ext cx="1611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로프 아이템</a:t>
            </a:r>
            <a:endParaRPr lang="en-US" altLang="ko-KR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endParaRPr lang="ko-KR" altLang="en-US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418D8865-1078-4CFC-9C95-29F221325324}"/>
              </a:ext>
            </a:extLst>
          </p:cNvPr>
          <p:cNvSpPr/>
          <p:nvPr/>
        </p:nvSpPr>
        <p:spPr>
          <a:xfrm>
            <a:off x="5174994" y="3930769"/>
            <a:ext cx="1027612" cy="1027612"/>
          </a:xfrm>
          <a:prstGeom prst="ellipse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1E770F-0866-4B17-8939-1E7453E42C64}"/>
              </a:ext>
            </a:extLst>
          </p:cNvPr>
          <p:cNvSpPr txBox="1"/>
          <p:nvPr/>
        </p:nvSpPr>
        <p:spPr>
          <a:xfrm>
            <a:off x="5132623" y="4216685"/>
            <a:ext cx="1611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highlight>
                  <a:srgbClr val="000000"/>
                </a:highlight>
              </a:rPr>
              <a:t>Climbing</a:t>
            </a:r>
          </a:p>
          <a:p>
            <a:endParaRPr lang="ko-KR" altLang="en-US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38B1D85-F2E4-43DB-BAE9-73FAFBD0D206}"/>
              </a:ext>
            </a:extLst>
          </p:cNvPr>
          <p:cNvSpPr/>
          <p:nvPr/>
        </p:nvSpPr>
        <p:spPr>
          <a:xfrm>
            <a:off x="5001866" y="2915903"/>
            <a:ext cx="646332" cy="646332"/>
          </a:xfrm>
          <a:prstGeom prst="ellipse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07CA9E-38DA-44FF-AF52-4C7A8A30BB9C}"/>
              </a:ext>
            </a:extLst>
          </p:cNvPr>
          <p:cNvSpPr txBox="1"/>
          <p:nvPr/>
        </p:nvSpPr>
        <p:spPr>
          <a:xfrm>
            <a:off x="4894480" y="3069010"/>
            <a:ext cx="1013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  <a:highlight>
                  <a:srgbClr val="000000"/>
                </a:highlight>
              </a:rPr>
              <a:t>활쏘기</a:t>
            </a:r>
            <a:endParaRPr lang="en-US" altLang="ko-KR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endParaRPr lang="ko-KR" altLang="en-US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92047787-2776-4811-B2C8-120A272609C5}"/>
              </a:ext>
            </a:extLst>
          </p:cNvPr>
          <p:cNvSpPr/>
          <p:nvPr/>
        </p:nvSpPr>
        <p:spPr>
          <a:xfrm>
            <a:off x="4810314" y="1234618"/>
            <a:ext cx="923799" cy="923799"/>
          </a:xfrm>
          <a:prstGeom prst="ellipse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B2B9502-3577-4401-9998-37961BB39DDF}"/>
              </a:ext>
            </a:extLst>
          </p:cNvPr>
          <p:cNvSpPr txBox="1"/>
          <p:nvPr/>
        </p:nvSpPr>
        <p:spPr>
          <a:xfrm>
            <a:off x="4883257" y="1540427"/>
            <a:ext cx="1611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highlight>
                  <a:srgbClr val="000000"/>
                </a:highlight>
              </a:rPr>
              <a:t>GOAL</a:t>
            </a:r>
          </a:p>
          <a:p>
            <a:endParaRPr lang="ko-KR" altLang="en-US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5692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4948554-DFD9-4605-B134-AC4904225AD7}"/>
              </a:ext>
            </a:extLst>
          </p:cNvPr>
          <p:cNvSpPr txBox="1"/>
          <p:nvPr/>
        </p:nvSpPr>
        <p:spPr>
          <a:xfrm>
            <a:off x="5234225" y="513465"/>
            <a:ext cx="1723550" cy="10153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6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F44D01-CF1C-488B-972C-31833893A829}"/>
              </a:ext>
            </a:extLst>
          </p:cNvPr>
          <p:cNvSpPr txBox="1"/>
          <p:nvPr/>
        </p:nvSpPr>
        <p:spPr>
          <a:xfrm>
            <a:off x="3392558" y="2690336"/>
            <a:ext cx="58972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튜토리얼맵</a:t>
            </a:r>
            <a:r>
              <a:rPr lang="ko-KR" altLang="en-US" dirty="0"/>
              <a:t> 영상 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https://youtu.be/XhwzBcbh-mM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메인맵</a:t>
            </a:r>
            <a:r>
              <a:rPr lang="ko-KR" altLang="en-US" dirty="0"/>
              <a:t> 영상 </a:t>
            </a:r>
            <a:r>
              <a:rPr lang="en-US" altLang="ko-KR" dirty="0"/>
              <a:t>: </a:t>
            </a:r>
            <a:r>
              <a:rPr lang="en-US" altLang="ko-KR" dirty="0">
                <a:hlinkClick r:id="rId3"/>
              </a:rPr>
              <a:t>https://youtu.be/NqEXMISGFu8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428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4948554-DFD9-4605-B134-AC4904225AD7}"/>
              </a:ext>
            </a:extLst>
          </p:cNvPr>
          <p:cNvSpPr txBox="1"/>
          <p:nvPr/>
        </p:nvSpPr>
        <p:spPr>
          <a:xfrm>
            <a:off x="5067828" y="2832596"/>
            <a:ext cx="2044150" cy="984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6000" dirty="0">
                <a:solidFill>
                  <a:schemeClr val="tx1">
                    <a:lumMod val="95000"/>
                    <a:lumOff val="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Q&amp;A</a:t>
            </a:r>
            <a:endParaRPr lang="ko-KR" altLang="en-US" sz="6000" dirty="0">
              <a:solidFill>
                <a:schemeClr val="tx1">
                  <a:lumMod val="95000"/>
                  <a:lumOff val="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926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 descr="자연, 태양, 남자, 타기이(가) 표시된 사진&#10;&#10;자동 생성된 설명">
            <a:extLst>
              <a:ext uri="{FF2B5EF4-FFF2-40B4-BE49-F238E27FC236}">
                <a16:creationId xmlns:a16="http://schemas.microsoft.com/office/drawing/2014/main" id="{8603C7EB-E59B-4313-A686-E69D491F7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60771"/>
          </a:xfrm>
          <a:prstGeom prst="rect">
            <a:avLst/>
          </a:prstGeom>
        </p:spPr>
      </p:pic>
      <p:sp>
        <p:nvSpPr>
          <p:cNvPr id="14" name="正方形/長方形 1">
            <a:extLst>
              <a:ext uri="{FF2B5EF4-FFF2-40B4-BE49-F238E27FC236}">
                <a16:creationId xmlns:a16="http://schemas.microsoft.com/office/drawing/2014/main" id="{78E15361-EA9A-413B-8BF8-CDE509425B90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948554-DFD9-4605-B134-AC4904225AD7}"/>
              </a:ext>
            </a:extLst>
          </p:cNvPr>
          <p:cNvSpPr txBox="1"/>
          <p:nvPr/>
        </p:nvSpPr>
        <p:spPr>
          <a:xfrm>
            <a:off x="1961435" y="642007"/>
            <a:ext cx="4801314" cy="1207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7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91410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장난감이(가) 표시된 사진&#10;&#10;자동 생성된 설명">
            <a:extLst>
              <a:ext uri="{FF2B5EF4-FFF2-40B4-BE49-F238E27FC236}">
                <a16:creationId xmlns:a16="http://schemas.microsoft.com/office/drawing/2014/main" id="{ECCACC13-C4F0-4FAF-8198-7E0FD78B0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278" y="0"/>
            <a:ext cx="12558556" cy="7064188"/>
          </a:xfrm>
          <a:prstGeom prst="rect">
            <a:avLst/>
          </a:prstGeom>
        </p:spPr>
      </p:pic>
      <p:sp>
        <p:nvSpPr>
          <p:cNvPr id="6" name="正方形/長方形 1">
            <a:extLst>
              <a:ext uri="{FF2B5EF4-FFF2-40B4-BE49-F238E27FC236}">
                <a16:creationId xmlns:a16="http://schemas.microsoft.com/office/drawing/2014/main" id="{845D1CDB-E5A3-429B-985B-5F3631F9F2A6}"/>
              </a:ext>
            </a:extLst>
          </p:cNvPr>
          <p:cNvSpPr/>
          <p:nvPr/>
        </p:nvSpPr>
        <p:spPr>
          <a:xfrm>
            <a:off x="0" y="0"/>
            <a:ext cx="530533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4065521-CDB1-4C88-BE37-0125816CCE3D}"/>
              </a:ext>
            </a:extLst>
          </p:cNvPr>
          <p:cNvGrpSpPr/>
          <p:nvPr/>
        </p:nvGrpSpPr>
        <p:grpSpPr>
          <a:xfrm>
            <a:off x="9164644" y="510367"/>
            <a:ext cx="2890197" cy="2918633"/>
            <a:chOff x="9164644" y="510367"/>
            <a:chExt cx="2890197" cy="291863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91D4A17E-2A69-41C0-A591-0B243767BB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5081" y="510367"/>
              <a:ext cx="2569760" cy="2569760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81687D74-1C8C-4F2C-BA08-629068376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4644" y="859240"/>
              <a:ext cx="2569760" cy="256976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16AC4D35-7880-415B-B98B-7D5799E34AD7}"/>
              </a:ext>
            </a:extLst>
          </p:cNvPr>
          <p:cNvSpPr txBox="1"/>
          <p:nvPr/>
        </p:nvSpPr>
        <p:spPr>
          <a:xfrm>
            <a:off x="1292356" y="1317513"/>
            <a:ext cx="3865161" cy="4429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Review</a:t>
            </a: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기능구현</a:t>
            </a:r>
            <a:endParaRPr lang="en-US" altLang="ko-K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시행착오 </a:t>
            </a:r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/ </a:t>
            </a: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경험</a:t>
            </a:r>
            <a:endParaRPr lang="en-US" altLang="ko-K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맵 디자인</a:t>
            </a:r>
            <a:endParaRPr lang="en-US" altLang="ko-K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ko-KR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시연</a:t>
            </a:r>
            <a:endParaRPr lang="en-US" altLang="ko-K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742950" indent="-742950">
              <a:lnSpc>
                <a:spcPct val="150000"/>
              </a:lnSpc>
              <a:buAutoNum type="arabicPeriod"/>
            </a:pPr>
            <a:r>
              <a:rPr lang="en-US" altLang="ko-KR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QnA</a:t>
            </a:r>
            <a:endParaRPr lang="en-US" altLang="ko-K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79639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50292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832672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03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8BEF386-FDEC-4593-B0BF-B150909A4CAC}"/>
              </a:ext>
            </a:extLst>
          </p:cNvPr>
          <p:cNvGrpSpPr/>
          <p:nvPr/>
        </p:nvGrpSpPr>
        <p:grpSpPr>
          <a:xfrm>
            <a:off x="3840334" y="2717257"/>
            <a:ext cx="4511332" cy="1509553"/>
            <a:chOff x="410629" y="2180046"/>
            <a:chExt cx="6704771" cy="2243508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4079"/>
            <a:stretch/>
          </p:blipFill>
          <p:spPr>
            <a:xfrm>
              <a:off x="410629" y="2180046"/>
              <a:ext cx="2230386" cy="2243508"/>
            </a:xfrm>
            <a:prstGeom prst="rect">
              <a:avLst/>
            </a:prstGeom>
          </p:spPr>
        </p:pic>
        <p:sp>
          <p:nvSpPr>
            <p:cNvPr id="11" name="덧셈 기호 10"/>
            <p:cNvSpPr/>
            <p:nvPr/>
          </p:nvSpPr>
          <p:spPr>
            <a:xfrm>
              <a:off x="2973823" y="2681835"/>
              <a:ext cx="1385454" cy="1239929"/>
            </a:xfrm>
            <a:prstGeom prst="mathPlus">
              <a:avLst/>
            </a:prstGeom>
            <a:solidFill>
              <a:srgbClr val="DDC4FD"/>
            </a:solidFill>
            <a:ln>
              <a:solidFill>
                <a:srgbClr val="DDC4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" name="그림 1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840"/>
            <a:stretch/>
          </p:blipFill>
          <p:spPr>
            <a:xfrm>
              <a:off x="4692084" y="2184949"/>
              <a:ext cx="2423316" cy="2238605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933B508-BA1E-4B27-BEAA-D7706E05789C}"/>
              </a:ext>
            </a:extLst>
          </p:cNvPr>
          <p:cNvSpPr txBox="1"/>
          <p:nvPr/>
        </p:nvSpPr>
        <p:spPr>
          <a:xfrm>
            <a:off x="3607981" y="1481569"/>
            <a:ext cx="4976038" cy="65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3600" b="1" spc="100" dirty="0">
                <a:solidFill>
                  <a:srgbClr val="002060"/>
                </a:solidFill>
                <a:latin typeface="+mj-lt"/>
                <a:ea typeface="Arial Unicode MS" panose="020B0604020202020204" pitchFamily="50" charset="-127"/>
                <a:cs typeface="Arial Unicode MS" panose="020B0604020202020204" pitchFamily="50" charset="-127"/>
              </a:rPr>
              <a:t>#Climbing Fall Flat</a:t>
            </a:r>
            <a:endParaRPr lang="ko-KR" altLang="en-US" sz="3600" b="1" spc="100" dirty="0">
              <a:solidFill>
                <a:srgbClr val="002060"/>
              </a:solidFill>
              <a:latin typeface="+mj-lt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9148CF-8024-409A-89BE-D18685E5CC79}"/>
              </a:ext>
            </a:extLst>
          </p:cNvPr>
          <p:cNvSpPr txBox="1"/>
          <p:nvPr/>
        </p:nvSpPr>
        <p:spPr>
          <a:xfrm>
            <a:off x="3375112" y="4500935"/>
            <a:ext cx="9953107" cy="46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Human Fall Flat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18CE133-07BE-497A-8ECE-B96BE763C026}"/>
              </a:ext>
            </a:extLst>
          </p:cNvPr>
          <p:cNvSpPr txBox="1"/>
          <p:nvPr/>
        </p:nvSpPr>
        <p:spPr>
          <a:xfrm>
            <a:off x="5305755" y="478068"/>
            <a:ext cx="1580497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1. Review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E542E1-7AC5-472C-BA7C-4E4A670B2659}"/>
              </a:ext>
            </a:extLst>
          </p:cNvPr>
          <p:cNvSpPr txBox="1"/>
          <p:nvPr/>
        </p:nvSpPr>
        <p:spPr>
          <a:xfrm>
            <a:off x="6721128" y="4500935"/>
            <a:ext cx="9953107" cy="46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en-US" altLang="ko-KR" sz="2400" b="1" dirty="0" err="1">
                <a:solidFill>
                  <a:srgbClr val="33105D"/>
                </a:solidFill>
                <a:latin typeface="+mj-ea"/>
                <a:ea typeface="+mj-ea"/>
              </a:rPr>
              <a:t>Climbimg</a:t>
            </a:r>
            <a:endParaRPr lang="en-US" altLang="ko-KR" sz="24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7135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50292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832672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03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40"/>
          <a:stretch/>
        </p:blipFill>
        <p:spPr>
          <a:xfrm>
            <a:off x="2238842" y="4251794"/>
            <a:ext cx="1748049" cy="161480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C9148CF-8024-409A-89BE-D18685E5CC79}"/>
              </a:ext>
            </a:extLst>
          </p:cNvPr>
          <p:cNvSpPr txBox="1"/>
          <p:nvPr/>
        </p:nvSpPr>
        <p:spPr>
          <a:xfrm>
            <a:off x="4420869" y="2616553"/>
            <a:ext cx="9953107" cy="1146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Human Fall Flat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 </a:t>
            </a:r>
            <a:endParaRPr lang="en-US" altLang="ko-KR" sz="2000" dirty="0">
              <a:solidFill>
                <a:srgbClr val="33105D"/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endParaRPr lang="en-US" altLang="ko-KR" sz="2000" dirty="0">
              <a:solidFill>
                <a:srgbClr val="33105D"/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r>
              <a:rPr lang="ko-KR" altLang="en-US" sz="2000" dirty="0">
                <a:solidFill>
                  <a:srgbClr val="33105D"/>
                </a:solidFill>
                <a:latin typeface="+mj-ea"/>
                <a:ea typeface="+mj-ea"/>
              </a:rPr>
              <a:t>맵 구조</a:t>
            </a:r>
            <a:r>
              <a:rPr lang="en-US" altLang="ko-KR" sz="2000" dirty="0">
                <a:solidFill>
                  <a:srgbClr val="33105D"/>
                </a:solidFill>
                <a:latin typeface="+mj-ea"/>
                <a:ea typeface="+mj-ea"/>
              </a:rPr>
              <a:t>,</a:t>
            </a:r>
            <a:r>
              <a:rPr lang="ko-KR" altLang="en-US" sz="2000" dirty="0">
                <a:solidFill>
                  <a:srgbClr val="33105D"/>
                </a:solidFill>
                <a:latin typeface="+mj-ea"/>
                <a:ea typeface="+mj-ea"/>
              </a:rPr>
              <a:t> 도구 활용 목표지점 도달</a:t>
            </a:r>
            <a:endParaRPr lang="en-US" altLang="ko-KR" sz="2000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18CE133-07BE-497A-8ECE-B96BE763C026}"/>
              </a:ext>
            </a:extLst>
          </p:cNvPr>
          <p:cNvSpPr txBox="1"/>
          <p:nvPr/>
        </p:nvSpPr>
        <p:spPr>
          <a:xfrm>
            <a:off x="5305755" y="478068"/>
            <a:ext cx="1580497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1. Review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E0D51A49-78A3-4EAB-8DEA-6CB09C0CA9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079"/>
          <a:stretch/>
        </p:blipFill>
        <p:spPr>
          <a:xfrm>
            <a:off x="2238841" y="2280095"/>
            <a:ext cx="1748049" cy="175833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F43CBBD-1058-4DCC-B33D-EE0EFEEF5533}"/>
              </a:ext>
            </a:extLst>
          </p:cNvPr>
          <p:cNvSpPr txBox="1"/>
          <p:nvPr/>
        </p:nvSpPr>
        <p:spPr>
          <a:xfrm>
            <a:off x="4420869" y="4350657"/>
            <a:ext cx="9953107" cy="1146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Climbing </a:t>
            </a:r>
          </a:p>
          <a:p>
            <a:pPr algn="just">
              <a:lnSpc>
                <a:spcPct val="110000"/>
              </a:lnSpc>
            </a:pPr>
            <a:endParaRPr lang="en-US" altLang="ko-KR" sz="2000" dirty="0">
              <a:solidFill>
                <a:srgbClr val="33105D"/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r>
              <a:rPr lang="ko-KR" altLang="en-US" sz="2000" dirty="0">
                <a:solidFill>
                  <a:srgbClr val="33105D"/>
                </a:solidFill>
                <a:latin typeface="+mj-ea"/>
                <a:ea typeface="+mj-ea"/>
              </a:rPr>
              <a:t>오브젝트</a:t>
            </a:r>
            <a:r>
              <a:rPr lang="en-US" altLang="ko-KR" sz="2000" dirty="0">
                <a:solidFill>
                  <a:srgbClr val="33105D"/>
                </a:solidFill>
                <a:latin typeface="+mj-ea"/>
                <a:ea typeface="+mj-ea"/>
              </a:rPr>
              <a:t>, </a:t>
            </a:r>
            <a:r>
              <a:rPr lang="ko-KR" altLang="en-US" sz="2000" dirty="0">
                <a:solidFill>
                  <a:srgbClr val="33105D"/>
                </a:solidFill>
                <a:latin typeface="+mj-ea"/>
                <a:ea typeface="+mj-ea"/>
              </a:rPr>
              <a:t>벽 등을 활용하여 이동 및</a:t>
            </a:r>
            <a:r>
              <a:rPr lang="en-US" altLang="ko-KR" sz="2000" dirty="0">
                <a:solidFill>
                  <a:srgbClr val="33105D"/>
                </a:solidFill>
                <a:latin typeface="+mj-ea"/>
                <a:ea typeface="+mj-ea"/>
              </a:rPr>
              <a:t> </a:t>
            </a:r>
            <a:r>
              <a:rPr lang="ko-KR" altLang="en-US" sz="2000" dirty="0">
                <a:solidFill>
                  <a:srgbClr val="33105D"/>
                </a:solidFill>
                <a:latin typeface="+mj-ea"/>
                <a:ea typeface="+mj-ea"/>
              </a:rPr>
              <a:t>장애물 통과</a:t>
            </a:r>
            <a:endParaRPr lang="en-US" altLang="ko-KR" sz="2000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D50F10B-65A6-462C-BB1B-C6C10D7AE087}"/>
              </a:ext>
            </a:extLst>
          </p:cNvPr>
          <p:cNvSpPr txBox="1"/>
          <p:nvPr/>
        </p:nvSpPr>
        <p:spPr>
          <a:xfrm>
            <a:off x="3607981" y="1416679"/>
            <a:ext cx="4976038" cy="650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3600" b="1" spc="100" dirty="0">
                <a:solidFill>
                  <a:srgbClr val="002060"/>
                </a:solidFill>
                <a:latin typeface="+mj-lt"/>
                <a:ea typeface="Arial Unicode MS" panose="020B0604020202020204" pitchFamily="50" charset="-127"/>
                <a:cs typeface="Arial Unicode MS" panose="020B0604020202020204" pitchFamily="50" charset="-127"/>
              </a:rPr>
              <a:t>#Climbing Fall Flat</a:t>
            </a:r>
            <a:endParaRPr lang="ko-KR" altLang="en-US" sz="3600" b="1" spc="100" dirty="0">
              <a:solidFill>
                <a:srgbClr val="002060"/>
              </a:solidFill>
              <a:latin typeface="+mj-lt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597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4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04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C0A3F-2E45-40B9-B3E3-C00DFF5BC16A}"/>
              </a:ext>
            </a:extLst>
          </p:cNvPr>
          <p:cNvSpPr txBox="1"/>
          <p:nvPr/>
        </p:nvSpPr>
        <p:spPr>
          <a:xfrm>
            <a:off x="5204574" y="478068"/>
            <a:ext cx="1782860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2.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기능구현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FA6C86-EBE1-4A04-A862-2DF2F7311978}"/>
              </a:ext>
            </a:extLst>
          </p:cNvPr>
          <p:cNvSpPr txBox="1"/>
          <p:nvPr/>
        </p:nvSpPr>
        <p:spPr>
          <a:xfrm>
            <a:off x="3275502" y="2131817"/>
            <a:ext cx="5640996" cy="2594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800" b="1" dirty="0"/>
              <a:t>Climbing Object</a:t>
            </a:r>
            <a:r>
              <a:rPr lang="en-US" altLang="ko-KR" sz="2800" dirty="0"/>
              <a:t> </a:t>
            </a:r>
            <a:r>
              <a:rPr lang="ko-KR" altLang="en-US" sz="2800" dirty="0"/>
              <a:t>구현</a:t>
            </a:r>
            <a:endParaRPr lang="en-US" altLang="ko-KR" sz="28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800" b="1" dirty="0"/>
              <a:t>상호작용 아이템</a:t>
            </a:r>
            <a:r>
              <a:rPr lang="en-US" altLang="ko-KR" sz="2800" dirty="0"/>
              <a:t> (</a:t>
            </a:r>
            <a:r>
              <a:rPr lang="ko-KR" altLang="en-US" sz="2800" dirty="0"/>
              <a:t>활</a:t>
            </a:r>
            <a:r>
              <a:rPr lang="en-US" altLang="ko-KR" sz="2800" dirty="0"/>
              <a:t>) </a:t>
            </a:r>
            <a:r>
              <a:rPr lang="ko-KR" altLang="en-US" sz="2800" dirty="0"/>
              <a:t>구현</a:t>
            </a:r>
            <a:endParaRPr lang="en-US" altLang="ko-KR" sz="28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800" b="1" dirty="0"/>
              <a:t>이동 스킬</a:t>
            </a:r>
            <a:r>
              <a:rPr lang="ko-KR" altLang="en-US" sz="2800" dirty="0"/>
              <a:t> 구현</a:t>
            </a:r>
            <a:endParaRPr lang="en-US" altLang="ko-KR" sz="28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800" dirty="0"/>
              <a:t>맵 </a:t>
            </a:r>
            <a:r>
              <a:rPr lang="en-US" altLang="ko-KR" sz="2800" dirty="0"/>
              <a:t>Asset</a:t>
            </a:r>
            <a:r>
              <a:rPr lang="ko-KR" altLang="en-US" sz="2800" dirty="0"/>
              <a:t>에 </a:t>
            </a:r>
            <a:r>
              <a:rPr lang="ko-KR" altLang="en-US" sz="2800" b="1" dirty="0"/>
              <a:t>기능 병합</a:t>
            </a:r>
            <a:endParaRPr lang="en-US" altLang="ko-KR" sz="2800" b="1" dirty="0"/>
          </a:p>
        </p:txBody>
      </p:sp>
    </p:spTree>
    <p:extLst>
      <p:ext uri="{BB962C8B-B14F-4D97-AF65-F5344CB8AC3E}">
        <p14:creationId xmlns:p14="http://schemas.microsoft.com/office/powerpoint/2010/main" val="281082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4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06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C0A3F-2E45-40B9-B3E3-C00DFF5BC16A}"/>
              </a:ext>
            </a:extLst>
          </p:cNvPr>
          <p:cNvSpPr txBox="1"/>
          <p:nvPr/>
        </p:nvSpPr>
        <p:spPr>
          <a:xfrm>
            <a:off x="5204574" y="478068"/>
            <a:ext cx="1782860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2.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기능구현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FA6C86-EBE1-4A04-A862-2DF2F7311978}"/>
              </a:ext>
            </a:extLst>
          </p:cNvPr>
          <p:cNvSpPr txBox="1"/>
          <p:nvPr/>
        </p:nvSpPr>
        <p:spPr>
          <a:xfrm>
            <a:off x="6923003" y="2454983"/>
            <a:ext cx="4354591" cy="3344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/>
              <a:t>Object</a:t>
            </a:r>
            <a:r>
              <a:rPr lang="ko-KR" altLang="en-US" sz="2400" dirty="0"/>
              <a:t>를 잡고 이동 가능</a:t>
            </a:r>
            <a:endParaRPr lang="en-US" altLang="ko-KR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/>
              <a:t>지형이동</a:t>
            </a:r>
            <a:r>
              <a:rPr lang="ko-KR" altLang="en-US" sz="2400" dirty="0"/>
              <a:t>을 위한 기본</a:t>
            </a:r>
            <a:endParaRPr lang="en-US" altLang="ko-KR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/>
              <a:t>Mesh </a:t>
            </a:r>
            <a:r>
              <a:rPr lang="ko-KR" altLang="en-US" sz="2400" b="1" dirty="0"/>
              <a:t>변경</a:t>
            </a:r>
            <a:r>
              <a:rPr lang="en-US" altLang="ko-KR" sz="2400" dirty="0"/>
              <a:t>-</a:t>
            </a:r>
            <a:r>
              <a:rPr lang="ko-KR" altLang="en-US" sz="2400" dirty="0"/>
              <a:t> 외형 임의 </a:t>
            </a:r>
            <a:r>
              <a:rPr lang="ko-KR" altLang="en-US" sz="2400" b="1" dirty="0"/>
              <a:t>조정 가능</a:t>
            </a:r>
            <a:endParaRPr lang="en-US" altLang="ko-KR" sz="24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5F3CF68-1EB6-4C03-ACF3-0CD4B93595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891" y="2454983"/>
            <a:ext cx="4797639" cy="26705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2C1F48-A339-4F5F-ACD2-524DF2D30360}"/>
              </a:ext>
            </a:extLst>
          </p:cNvPr>
          <p:cNvSpPr txBox="1"/>
          <p:nvPr/>
        </p:nvSpPr>
        <p:spPr>
          <a:xfrm>
            <a:off x="3275502" y="1267501"/>
            <a:ext cx="5640996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/>
              <a:t>Climbing Object</a:t>
            </a:r>
            <a:r>
              <a:rPr lang="en-US" altLang="ko-KR" sz="2800" dirty="0"/>
              <a:t> </a:t>
            </a:r>
            <a:r>
              <a:rPr lang="ko-KR" altLang="en-US" sz="2800" dirty="0"/>
              <a:t>구현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327469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4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06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C0A3F-2E45-40B9-B3E3-C00DFF5BC16A}"/>
              </a:ext>
            </a:extLst>
          </p:cNvPr>
          <p:cNvSpPr txBox="1"/>
          <p:nvPr/>
        </p:nvSpPr>
        <p:spPr>
          <a:xfrm>
            <a:off x="5204574" y="478068"/>
            <a:ext cx="1782860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2.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기능구현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C1F48-A339-4F5F-ACD2-524DF2D30360}"/>
              </a:ext>
            </a:extLst>
          </p:cNvPr>
          <p:cNvSpPr txBox="1"/>
          <p:nvPr/>
        </p:nvSpPr>
        <p:spPr>
          <a:xfrm>
            <a:off x="3275502" y="1267501"/>
            <a:ext cx="5640996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/>
              <a:t>Climbing Object</a:t>
            </a:r>
            <a:r>
              <a:rPr lang="en-US" altLang="ko-KR" sz="2800" dirty="0"/>
              <a:t> </a:t>
            </a:r>
            <a:r>
              <a:rPr lang="ko-KR" altLang="en-US" sz="2800" dirty="0"/>
              <a:t>구현</a:t>
            </a:r>
            <a:endParaRPr lang="en-US" altLang="ko-KR" sz="2800" dirty="0"/>
          </a:p>
        </p:txBody>
      </p:sp>
      <p:pic>
        <p:nvPicPr>
          <p:cNvPr id="10" name="그림 9" descr="녹색, 시계, 연, 비행이(가) 표시된 사진&#10;&#10;자동 생성된 설명">
            <a:extLst>
              <a:ext uri="{FF2B5EF4-FFF2-40B4-BE49-F238E27FC236}">
                <a16:creationId xmlns:a16="http://schemas.microsoft.com/office/drawing/2014/main" id="{AFD9C758-7C1C-4417-AC48-A5DA10875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801" y="2302271"/>
            <a:ext cx="3267345" cy="34810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6D780B4-E7C7-482D-B8C0-93A165CC19B7}"/>
              </a:ext>
            </a:extLst>
          </p:cNvPr>
          <p:cNvSpPr txBox="1"/>
          <p:nvPr/>
        </p:nvSpPr>
        <p:spPr>
          <a:xfrm>
            <a:off x="5747292" y="2647308"/>
            <a:ext cx="4849404" cy="2790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/>
              <a:t>- </a:t>
            </a:r>
            <a:r>
              <a:rPr lang="ko-KR" altLang="en-US" sz="2400" b="1" dirty="0"/>
              <a:t>외부</a:t>
            </a:r>
            <a:r>
              <a:rPr lang="ko-KR" altLang="en-US" sz="2400" dirty="0"/>
              <a:t> </a:t>
            </a:r>
            <a:r>
              <a:rPr lang="ko-KR" altLang="en-US" sz="2400" b="1" dirty="0"/>
              <a:t>입력</a:t>
            </a:r>
            <a:r>
              <a:rPr lang="ko-KR" altLang="en-US" sz="2400" dirty="0"/>
              <a:t> </a:t>
            </a:r>
            <a:r>
              <a:rPr lang="en-US" altLang="ko-KR" sz="2400" b="1" dirty="0"/>
              <a:t>Parameter</a:t>
            </a:r>
            <a:r>
              <a:rPr lang="en-US" altLang="ko-KR" sz="2400" dirty="0"/>
              <a:t> </a:t>
            </a:r>
            <a:r>
              <a:rPr lang="ko-KR" altLang="en-US" sz="2400" dirty="0"/>
              <a:t>기반 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en-US" altLang="ko-KR" sz="2400" b="1" dirty="0"/>
              <a:t>Object </a:t>
            </a:r>
            <a:r>
              <a:rPr lang="ko-KR" altLang="en-US" sz="2400" b="1" dirty="0"/>
              <a:t>이동 </a:t>
            </a:r>
            <a:r>
              <a:rPr lang="ko-KR" altLang="en-US" sz="2400" dirty="0"/>
              <a:t>기능 구현</a:t>
            </a:r>
            <a:endParaRPr lang="en-US" altLang="ko-KR" sz="2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/>
              <a:t>Object</a:t>
            </a:r>
            <a:r>
              <a:rPr lang="ko-KR" altLang="en-US" sz="2400" dirty="0"/>
              <a:t> 이동중 </a:t>
            </a:r>
            <a:r>
              <a:rPr lang="en-US" altLang="ko-KR" sz="2400" b="1" dirty="0"/>
              <a:t>Grab </a:t>
            </a:r>
            <a:r>
              <a:rPr lang="ko-KR" altLang="en-US" sz="2400" b="1" dirty="0"/>
              <a:t>할 시 정지</a:t>
            </a:r>
            <a:endParaRPr lang="en-US" altLang="ko-KR" sz="2400" b="1" dirty="0"/>
          </a:p>
          <a:p>
            <a:pPr>
              <a:lnSpc>
                <a:spcPct val="150000"/>
              </a:lnSpc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38534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4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06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C0A3F-2E45-40B9-B3E3-C00DFF5BC16A}"/>
              </a:ext>
            </a:extLst>
          </p:cNvPr>
          <p:cNvSpPr txBox="1"/>
          <p:nvPr/>
        </p:nvSpPr>
        <p:spPr>
          <a:xfrm>
            <a:off x="5204574" y="478068"/>
            <a:ext cx="1782860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2.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기능구현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C1F48-A339-4F5F-ACD2-524DF2D30360}"/>
              </a:ext>
            </a:extLst>
          </p:cNvPr>
          <p:cNvSpPr txBox="1"/>
          <p:nvPr/>
        </p:nvSpPr>
        <p:spPr>
          <a:xfrm>
            <a:off x="3275502" y="1267501"/>
            <a:ext cx="5640996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/>
              <a:t>상호작용 아이템</a:t>
            </a:r>
            <a:r>
              <a:rPr lang="en-US" altLang="ko-KR" sz="2800" dirty="0"/>
              <a:t> (</a:t>
            </a:r>
            <a:r>
              <a:rPr lang="ko-KR" altLang="en-US" sz="2800" dirty="0"/>
              <a:t>활</a:t>
            </a:r>
            <a:r>
              <a:rPr lang="en-US" altLang="ko-KR" sz="2800" dirty="0"/>
              <a:t>) </a:t>
            </a:r>
            <a:r>
              <a:rPr lang="ko-KR" altLang="en-US" sz="2800" dirty="0"/>
              <a:t>구현</a:t>
            </a:r>
            <a:endParaRPr lang="en-US" altLang="ko-KR" sz="2800" dirty="0"/>
          </a:p>
        </p:txBody>
      </p:sp>
      <p:pic>
        <p:nvPicPr>
          <p:cNvPr id="11" name="_x162377952" descr="EMB000071b87ce9">
            <a:extLst>
              <a:ext uri="{FF2B5EF4-FFF2-40B4-BE49-F238E27FC236}">
                <a16:creationId xmlns:a16="http://schemas.microsoft.com/office/drawing/2014/main" id="{E58EB9EE-6DA1-4E78-B6ED-49D7E6C76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74" t="35291" r="23058" b="21805"/>
          <a:stretch>
            <a:fillRect/>
          </a:stretch>
        </p:blipFill>
        <p:spPr bwMode="auto">
          <a:xfrm>
            <a:off x="1005498" y="2650187"/>
            <a:ext cx="4680616" cy="2530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5CCF305-6F8B-40E9-A8AE-A7CFB070DC71}"/>
              </a:ext>
            </a:extLst>
          </p:cNvPr>
          <p:cNvSpPr txBox="1"/>
          <p:nvPr/>
        </p:nvSpPr>
        <p:spPr>
          <a:xfrm>
            <a:off x="6100321" y="2650187"/>
            <a:ext cx="5212112" cy="2236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b="1" dirty="0"/>
              <a:t>Grab </a:t>
            </a:r>
            <a:r>
              <a:rPr lang="ko-KR" altLang="en-US" sz="2400" b="1" dirty="0"/>
              <a:t>가능</a:t>
            </a:r>
            <a:r>
              <a:rPr lang="ko-KR" altLang="en-US" sz="2400" dirty="0"/>
              <a:t>한 활 구현</a:t>
            </a:r>
            <a:endParaRPr lang="en-US" altLang="ko-KR" sz="2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활의 </a:t>
            </a:r>
            <a:r>
              <a:rPr lang="ko-KR" altLang="en-US" sz="2400" b="1" dirty="0"/>
              <a:t>시위를 잡을 경우 </a:t>
            </a:r>
            <a:r>
              <a:rPr lang="ko-KR" altLang="en-US" sz="2400" dirty="0"/>
              <a:t>화살 생성</a:t>
            </a:r>
            <a:endParaRPr lang="en-US" altLang="ko-KR" sz="2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/>
              <a:t>Object(</a:t>
            </a:r>
            <a:r>
              <a:rPr lang="ko-KR" altLang="en-US" sz="2400" dirty="0"/>
              <a:t>큐브</a:t>
            </a:r>
            <a:r>
              <a:rPr lang="en-US" altLang="ko-KR" sz="2400" dirty="0"/>
              <a:t>)</a:t>
            </a:r>
            <a:r>
              <a:rPr lang="ko-KR" altLang="en-US" sz="2400" dirty="0"/>
              <a:t>를 </a:t>
            </a:r>
            <a:r>
              <a:rPr lang="ko-KR" altLang="en-US" sz="2400" b="1" dirty="0"/>
              <a:t>맞추면 색이 변함</a:t>
            </a:r>
            <a:endParaRPr lang="en-US" altLang="ko-KR" sz="2400" b="1" dirty="0"/>
          </a:p>
        </p:txBody>
      </p:sp>
    </p:spTree>
    <p:extLst>
      <p:ext uri="{BB962C8B-B14F-4D97-AF65-F5344CB8AC3E}">
        <p14:creationId xmlns:p14="http://schemas.microsoft.com/office/powerpoint/2010/main" val="2788968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096000" y="205098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096000" y="6224623"/>
            <a:ext cx="0" cy="211596"/>
          </a:xfrm>
          <a:prstGeom prst="line">
            <a:avLst/>
          </a:prstGeom>
          <a:ln w="63500" cap="rnd">
            <a:solidFill>
              <a:srgbClr val="33105D">
                <a:alpha val="6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899474" y="6477381"/>
            <a:ext cx="393056" cy="300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rgbClr val="646987"/>
                </a:solidFill>
                <a:latin typeface="HY궁서" panose="02030600000101010101" pitchFamily="18" charset="-127"/>
                <a:ea typeface="HY궁서" panose="02030600000101010101" pitchFamily="18" charset="-127"/>
              </a:rPr>
              <a:t>06</a:t>
            </a:r>
            <a:endParaRPr lang="ko-KR" altLang="en-US" sz="1400" dirty="0">
              <a:solidFill>
                <a:srgbClr val="646987"/>
              </a:solidFill>
              <a:latin typeface="HY궁서" panose="02030600000101010101" pitchFamily="18" charset="-127"/>
              <a:ea typeface="HY궁서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BC0A3F-2E45-40B9-B3E3-C00DFF5BC16A}"/>
              </a:ext>
            </a:extLst>
          </p:cNvPr>
          <p:cNvSpPr txBox="1"/>
          <p:nvPr/>
        </p:nvSpPr>
        <p:spPr>
          <a:xfrm>
            <a:off x="5204574" y="478068"/>
            <a:ext cx="1782860" cy="4641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2400" b="1" dirty="0">
                <a:solidFill>
                  <a:srgbClr val="33105D"/>
                </a:solidFill>
                <a:latin typeface="+mj-ea"/>
                <a:ea typeface="+mj-ea"/>
              </a:rPr>
              <a:t>2. </a:t>
            </a:r>
            <a:r>
              <a:rPr lang="ko-KR" altLang="en-US" sz="2400" b="1" dirty="0">
                <a:solidFill>
                  <a:srgbClr val="33105D"/>
                </a:solidFill>
                <a:latin typeface="+mj-ea"/>
                <a:ea typeface="+mj-ea"/>
              </a:rPr>
              <a:t>기능구현</a:t>
            </a:r>
            <a:endParaRPr lang="ko-KR" altLang="en-US" sz="3200" b="1" dirty="0">
              <a:solidFill>
                <a:srgbClr val="33105D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C1F48-A339-4F5F-ACD2-524DF2D30360}"/>
              </a:ext>
            </a:extLst>
          </p:cNvPr>
          <p:cNvSpPr txBox="1"/>
          <p:nvPr/>
        </p:nvSpPr>
        <p:spPr>
          <a:xfrm>
            <a:off x="3275502" y="1267501"/>
            <a:ext cx="5640996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/>
              <a:t>상호작용 아이템</a:t>
            </a:r>
            <a:r>
              <a:rPr lang="en-US" altLang="ko-KR" sz="2800" dirty="0"/>
              <a:t> (</a:t>
            </a:r>
            <a:r>
              <a:rPr lang="ko-KR" altLang="en-US" sz="2800" dirty="0"/>
              <a:t>활</a:t>
            </a:r>
            <a:r>
              <a:rPr lang="en-US" altLang="ko-KR" sz="2800" dirty="0"/>
              <a:t>) </a:t>
            </a:r>
            <a:r>
              <a:rPr lang="ko-KR" altLang="en-US" sz="2800" dirty="0"/>
              <a:t>구현</a:t>
            </a:r>
            <a:endParaRPr lang="en-US" altLang="ko-KR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CCF305-6F8B-40E9-A8AE-A7CFB070DC71}"/>
              </a:ext>
            </a:extLst>
          </p:cNvPr>
          <p:cNvSpPr txBox="1"/>
          <p:nvPr/>
        </p:nvSpPr>
        <p:spPr>
          <a:xfrm>
            <a:off x="6100320" y="2650187"/>
            <a:ext cx="5307907" cy="279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b="1" dirty="0"/>
              <a:t>맵 내의 구현 </a:t>
            </a:r>
            <a:r>
              <a:rPr lang="ko-KR" altLang="en-US" sz="2400" dirty="0"/>
              <a:t>방식</a:t>
            </a:r>
            <a:endParaRPr lang="en-US" altLang="ko-KR" sz="2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/>
              <a:t>목표 </a:t>
            </a:r>
            <a:r>
              <a:rPr lang="ko-KR" altLang="en-US" sz="2400" b="1" dirty="0"/>
              <a:t>명중해야 맵 진행 가능</a:t>
            </a:r>
            <a:endParaRPr lang="en-US" altLang="ko-KR" sz="2400" b="1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/>
          </a:p>
        </p:txBody>
      </p:sp>
      <p:pic>
        <p:nvPicPr>
          <p:cNvPr id="3" name="그림 2" descr="케이크, 사진, 앉아있는, 건물이(가) 표시된 사진&#10;&#10;자동 생성된 설명">
            <a:extLst>
              <a:ext uri="{FF2B5EF4-FFF2-40B4-BE49-F238E27FC236}">
                <a16:creationId xmlns:a16="http://schemas.microsoft.com/office/drawing/2014/main" id="{91921E02-403E-43E6-88B3-ABC0E0B9C9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75" y="2650187"/>
            <a:ext cx="4858054" cy="259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13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1299</TotalTime>
  <Words>410</Words>
  <Application>Microsoft Office PowerPoint</Application>
  <PresentationFormat>와이드스크린</PresentationFormat>
  <Paragraphs>128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맑은 고딕</vt:lpstr>
      <vt:lpstr>HY견고딕</vt:lpstr>
      <vt:lpstr>Arial</vt:lpstr>
      <vt:lpstr>휴먼엑스포</vt:lpstr>
      <vt:lpstr>HY궁서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</dc:creator>
  <cp:lastModifiedBy>park hyongsok</cp:lastModifiedBy>
  <cp:revision>129</cp:revision>
  <dcterms:created xsi:type="dcterms:W3CDTF">2017-09-15T05:30:34Z</dcterms:created>
  <dcterms:modified xsi:type="dcterms:W3CDTF">2019-12-11T07:36:17Z</dcterms:modified>
</cp:coreProperties>
</file>

<file path=docProps/thumbnail.jpeg>
</file>